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8" r:id="rId2"/>
    <p:sldId id="323" r:id="rId3"/>
    <p:sldId id="404" r:id="rId4"/>
    <p:sldId id="405" r:id="rId5"/>
    <p:sldId id="418" r:id="rId6"/>
    <p:sldId id="406" r:id="rId7"/>
    <p:sldId id="407" r:id="rId8"/>
    <p:sldId id="408" r:id="rId9"/>
    <p:sldId id="410" r:id="rId10"/>
    <p:sldId id="411" r:id="rId11"/>
    <p:sldId id="415" r:id="rId12"/>
    <p:sldId id="421" r:id="rId13"/>
    <p:sldId id="412" r:id="rId14"/>
    <p:sldId id="413" r:id="rId15"/>
    <p:sldId id="420" r:id="rId16"/>
    <p:sldId id="414" r:id="rId17"/>
    <p:sldId id="419" r:id="rId18"/>
    <p:sldId id="417" r:id="rId19"/>
    <p:sldId id="3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7" autoAdjust="0"/>
    <p:restoredTop sz="94660"/>
  </p:normalViewPr>
  <p:slideViewPr>
    <p:cSldViewPr snapToGrid="0">
      <p:cViewPr>
        <p:scale>
          <a:sx n="63" d="100"/>
          <a:sy n="63" d="100"/>
        </p:scale>
        <p:origin x="74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BB6B7-5589-43F1-802F-94B686A3B68D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EFB8C-B410-4AFD-BD17-8D7CADBE2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34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EF32A-FADE-4F64-AF52-8AD62847B3E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42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EF32A-FADE-4F64-AF52-8AD62847B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EF32A-FADE-4F64-AF52-8AD62847B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EF32A-FADE-4F64-AF52-8AD62847B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3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EF32A-FADE-4F64-AF52-8AD62847B3E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EF32A-FADE-4F64-AF52-8AD62847B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7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EF32A-FADE-4F64-AF52-8AD62847B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9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25859" y="6434384"/>
            <a:ext cx="2130675" cy="365125"/>
          </a:xfrm>
        </p:spPr>
        <p:txBody>
          <a:bodyPr/>
          <a:lstStyle>
            <a:lvl1pPr>
              <a:defRPr sz="2400" b="1">
                <a:latin typeface="Fira Sans Extra Condensed" panose="020B0503050000020004" pitchFamily="34" charset="0"/>
              </a:defRPr>
            </a:lvl1pPr>
          </a:lstStyle>
          <a:p>
            <a:fld id="{813EF32A-FADE-4F64-AF52-8AD62847B3ED}" type="slidenum">
              <a:rPr lang="en-US" smtClean="0"/>
              <a:pPr/>
              <a:t>‹#›</a:t>
            </a:fld>
            <a:r>
              <a:rPr lang="en-US" dirty="0"/>
              <a:t>/19</a:t>
            </a:r>
          </a:p>
        </p:txBody>
      </p:sp>
    </p:spTree>
    <p:extLst>
      <p:ext uri="{BB962C8B-B14F-4D97-AF65-F5344CB8AC3E}">
        <p14:creationId xmlns:p14="http://schemas.microsoft.com/office/powerpoint/2010/main" val="137474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EF32A-FADE-4F64-AF52-8AD62847B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5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13EF32A-FADE-4F64-AF52-8AD62847B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6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EF32A-FADE-4F64-AF52-8AD62847B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3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13EF32A-FADE-4F64-AF52-8AD62847B3E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38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C0B9-15CC-2CDB-26BA-8292B1AE6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0512" y="2354869"/>
            <a:ext cx="10231935" cy="1116578"/>
          </a:xfrm>
        </p:spPr>
        <p:txBody>
          <a:bodyPr/>
          <a:lstStyle/>
          <a:p>
            <a:pPr algn="ctr"/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b="1" i="0" u="none" strike="noStrike" baseline="0" dirty="0">
                <a:solidFill>
                  <a:srgbClr val="000000"/>
                </a:solidFill>
                <a:latin typeface="Fira Sans Condensed SemiBold" panose="020B0603050000020004" pitchFamily="34" charset="0"/>
              </a:rPr>
              <a:t>UBIQUITOUS COMPUTING</a:t>
            </a:r>
            <a:endParaRPr lang="en-US" sz="5000" dirty="0">
              <a:latin typeface="Fira Sans Condensed SemiBold" panose="020B0603050000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0B477C-A33E-26B8-2A2A-A0E0DECF9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00706" y="4373508"/>
            <a:ext cx="2990587" cy="1778318"/>
          </a:xfrm>
        </p:spPr>
        <p:txBody>
          <a:bodyPr>
            <a:norm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sr-Cyrl-R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	</a:t>
            </a:r>
            <a:r>
              <a:rPr lang="sr-Latn-RS" sz="1800" dirty="0">
                <a:solidFill>
                  <a:srgbClr val="000000"/>
                </a:solidFill>
                <a:latin typeface="Fira Sans Condensed SemiBold" panose="020B0603050000020004" pitchFamily="34" charset="0"/>
              </a:rPr>
              <a:t>STUDENT</a:t>
            </a:r>
            <a:r>
              <a:rPr lang="sr-Cyrl-RS" sz="1800" b="0" i="0" u="none" strike="noStrike" baseline="0" dirty="0">
                <a:solidFill>
                  <a:srgbClr val="000000"/>
                </a:solidFill>
                <a:latin typeface="Fira Sans Condensed SemiBold" panose="020B0603050000020004" pitchFamily="34" charset="0"/>
              </a:rPr>
              <a:t>: 	</a:t>
            </a:r>
          </a:p>
          <a:p>
            <a:pPr algn="ctr"/>
            <a:r>
              <a:rPr lang="sr-Latn-RS" sz="1800" b="0" i="0" u="none" strike="noStrike" baseline="0" dirty="0">
                <a:solidFill>
                  <a:srgbClr val="000000"/>
                </a:solidFill>
                <a:latin typeface="Fira Sans Condensed SemiBold" panose="020B0603050000020004" pitchFamily="34" charset="0"/>
              </a:rPr>
              <a:t> Emilija ćojbašić 1645</a:t>
            </a:r>
            <a:r>
              <a:rPr lang="sr-Cyrl-R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E11A71-B7DD-9700-B2B3-602C174A8574}"/>
              </a:ext>
            </a:extLst>
          </p:cNvPr>
          <p:cNvCxnSpPr/>
          <p:nvPr/>
        </p:nvCxnSpPr>
        <p:spPr>
          <a:xfrm>
            <a:off x="1010512" y="3540411"/>
            <a:ext cx="1023193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426A6B-B770-557D-EE28-C83D1D702875}"/>
              </a:ext>
            </a:extLst>
          </p:cNvPr>
          <p:cNvSpPr txBox="1"/>
          <p:nvPr/>
        </p:nvSpPr>
        <p:spPr>
          <a:xfrm>
            <a:off x="3703380" y="3666792"/>
            <a:ext cx="485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Condensed SemiBold" panose="020B0603050000020004" pitchFamily="34" charset="0"/>
                <a:ea typeface="+mn-ea"/>
                <a:cs typeface="+mn-cs"/>
              </a:rPr>
              <a:t>Project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Condensed SemiBold" panose="020B0603050000020004" pitchFamily="34" charset="0"/>
                <a:ea typeface="+mn-ea"/>
                <a:cs typeface="+mn-cs"/>
              </a:rPr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444049-AA00-F8C9-C0CD-6F4417018ADC}"/>
              </a:ext>
            </a:extLst>
          </p:cNvPr>
          <p:cNvCxnSpPr>
            <a:cxnSpLocks/>
          </p:cNvCxnSpPr>
          <p:nvPr/>
        </p:nvCxnSpPr>
        <p:spPr>
          <a:xfrm>
            <a:off x="1208076" y="4345069"/>
            <a:ext cx="99476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951C562C-2878-AF32-C9EB-51279FB43336}"/>
              </a:ext>
            </a:extLst>
          </p:cNvPr>
          <p:cNvSpPr txBox="1">
            <a:spLocks/>
          </p:cNvSpPr>
          <p:nvPr/>
        </p:nvSpPr>
        <p:spPr>
          <a:xfrm>
            <a:off x="533956" y="66745"/>
            <a:ext cx="11219755" cy="111657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sr-Cyrl-RS" sz="1800" b="0" i="0" u="none" strike="noStrike" kern="1200" cap="all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sr-Cyrl-RS" sz="1800" b="0" i="0" u="none" strike="noStrike" kern="1200" cap="all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	</a:t>
            </a:r>
            <a:endParaRPr kumimoji="0" lang="en-US" sz="1800" b="0" i="0" u="none" strike="noStrike" kern="1200" cap="all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7200" b="1" i="0" u="none" strike="noStrike" kern="1200" cap="all" spc="2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Condensed SemiBold" panose="020B0603050000020004" pitchFamily="34" charset="0"/>
                <a:ea typeface="+mn-ea"/>
                <a:cs typeface="+mn-cs"/>
              </a:rPr>
              <a:t>Univerzitet</a:t>
            </a:r>
            <a:r>
              <a:rPr kumimoji="0" lang="en-US" sz="7200" b="1" i="0" u="none" strike="noStrike" kern="1200" cap="all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Condensed SemiBold" panose="020B0603050000020004" pitchFamily="34" charset="0"/>
                <a:ea typeface="+mn-ea"/>
                <a:cs typeface="+mn-cs"/>
              </a:rPr>
              <a:t> u </a:t>
            </a:r>
            <a:r>
              <a:rPr kumimoji="0" lang="en-US" sz="7200" b="1" i="0" u="none" strike="noStrike" kern="1200" cap="all" spc="2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Condensed SemiBold" panose="020B0603050000020004" pitchFamily="34" charset="0"/>
                <a:ea typeface="+mn-ea"/>
                <a:cs typeface="+mn-cs"/>
              </a:rPr>
              <a:t>ni</a:t>
            </a:r>
            <a:r>
              <a:rPr lang="sr-Latn-RS" sz="7200" b="1" dirty="0">
                <a:solidFill>
                  <a:srgbClr val="000000"/>
                </a:solidFill>
                <a:latin typeface="Fira Sans Condensed SemiBold" panose="020B0603050000020004" pitchFamily="34" charset="0"/>
              </a:rPr>
              <a:t>šu</a:t>
            </a:r>
            <a:endParaRPr kumimoji="0" lang="sr-Cyrl-RS" sz="7200" b="0" i="0" u="none" strike="noStrike" kern="1200" cap="all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Condensed SemiBold" panose="020B06030500000200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sr-Cyrl-RS" sz="7200" b="1" i="0" u="none" strike="noStrike" kern="1200" cap="all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Condensed SemiBold" panose="020B0603050000020004" pitchFamily="34" charset="0"/>
                <a:ea typeface="+mn-ea"/>
                <a:cs typeface="+mn-cs"/>
              </a:rPr>
              <a:t>      </a:t>
            </a:r>
            <a:r>
              <a:rPr lang="sr-Latn-RS" sz="7200" b="1" dirty="0">
                <a:solidFill>
                  <a:srgbClr val="000000"/>
                </a:solidFill>
                <a:latin typeface="Fira Sans Condensed SemiBold" panose="020B0603050000020004" pitchFamily="34" charset="0"/>
              </a:rPr>
              <a:t>elektronski fakultet</a:t>
            </a:r>
            <a:r>
              <a:rPr kumimoji="0" lang="sr-Cyrl-RS" sz="2600" b="0" i="0" u="none" strike="noStrike" kern="1200" cap="all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Condensed SemiBold" panose="020B0603050000020004" pitchFamily="34" charset="0"/>
                <a:ea typeface="+mn-ea"/>
                <a:cs typeface="+mn-cs"/>
              </a:rPr>
              <a:t>	</a:t>
            </a:r>
            <a:endParaRPr kumimoji="0" lang="en-US" sz="2600" b="0" i="0" u="none" strike="noStrike" kern="1200" cap="all" spc="200" normalizeH="0" baseline="0" noProof="0" dirty="0">
              <a:ln>
                <a:noFill/>
              </a:ln>
              <a:solidFill>
                <a:srgbClr val="373545"/>
              </a:solidFill>
              <a:effectLst/>
              <a:uLnTx/>
              <a:uFillTx/>
              <a:latin typeface="Fira Sans Condensed SemiBold" panose="020B06030500000200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BF6684-21F9-7E2B-2996-E7B52398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0" y="0"/>
            <a:ext cx="1280949" cy="14561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32ED27-C52B-F863-1D32-2F4267130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225" y="219576"/>
            <a:ext cx="1276919" cy="1591694"/>
          </a:xfrm>
          <a:prstGeom prst="rect">
            <a:avLst/>
          </a:prstGeom>
        </p:spPr>
      </p:pic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50824CCD-0AE4-DFFB-3770-872D7185EC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1200" y="6426337"/>
            <a:ext cx="874857" cy="40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Fira Sans Extra Condensed" panose="020B05030500000200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r>
              <a:rPr lang="sr-Latn-RS" dirty="0"/>
              <a:t>1</a:t>
            </a:r>
            <a:r>
              <a:rPr lang="en" dirty="0"/>
              <a:t>/19</a:t>
            </a:r>
          </a:p>
        </p:txBody>
      </p:sp>
    </p:spTree>
    <p:extLst>
      <p:ext uri="{BB962C8B-B14F-4D97-AF65-F5344CB8AC3E}">
        <p14:creationId xmlns:p14="http://schemas.microsoft.com/office/powerpoint/2010/main" val="265485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E4352-FFC0-5CC4-19B1-57E50E85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7E2-9312-4D84-21C5-AF4A92D3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8170"/>
            <a:ext cx="10972800" cy="642000"/>
          </a:xfrm>
        </p:spPr>
        <p:txBody>
          <a:bodyPr>
            <a:normAutofit/>
          </a:bodyPr>
          <a:lstStyle/>
          <a:p>
            <a:pPr algn="ctr"/>
            <a:r>
              <a:rPr lang="sr-Latn-R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Edge Impulse – Deployment to Arduino</a:t>
            </a:r>
            <a:endParaRPr lang="en-US" sz="4000" b="1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  <p:cxnSp>
        <p:nvCxnSpPr>
          <p:cNvPr id="9" name="Google Shape;1946;p42">
            <a:extLst>
              <a:ext uri="{FF2B5EF4-FFF2-40B4-BE49-F238E27FC236}">
                <a16:creationId xmlns:a16="http://schemas.microsoft.com/office/drawing/2014/main" id="{CD661453-4D3A-C58E-621D-8A565197F805}"/>
              </a:ext>
            </a:extLst>
          </p:cNvPr>
          <p:cNvCxnSpPr/>
          <p:nvPr/>
        </p:nvCxnSpPr>
        <p:spPr>
          <a:xfrm>
            <a:off x="755200" y="982876"/>
            <a:ext cx="1068160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AB60AA13-A97A-DD6D-13F9-71F09D88A5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24224" y="6426337"/>
            <a:ext cx="1041834" cy="43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Fira Sans Extra Condensed" panose="020B05030500000200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10</a:t>
            </a: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/19</a:t>
            </a:r>
          </a:p>
        </p:txBody>
      </p:sp>
      <p:cxnSp>
        <p:nvCxnSpPr>
          <p:cNvPr id="10" name="Google Shape;1946;p42">
            <a:extLst>
              <a:ext uri="{FF2B5EF4-FFF2-40B4-BE49-F238E27FC236}">
                <a16:creationId xmlns:a16="http://schemas.microsoft.com/office/drawing/2014/main" id="{E664CFB8-7E02-6F43-6C7B-40776C562F19}"/>
              </a:ext>
            </a:extLst>
          </p:cNvPr>
          <p:cNvCxnSpPr/>
          <p:nvPr/>
        </p:nvCxnSpPr>
        <p:spPr>
          <a:xfrm>
            <a:off x="442623" y="1749617"/>
            <a:ext cx="10681600" cy="0"/>
          </a:xfrm>
          <a:prstGeom prst="straightConnector1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02669A-1A71-5D89-2F6C-CA4FEBF961DA}"/>
              </a:ext>
            </a:extLst>
          </p:cNvPr>
          <p:cNvSpPr txBox="1"/>
          <p:nvPr/>
        </p:nvSpPr>
        <p:spPr>
          <a:xfrm>
            <a:off x="834368" y="1131990"/>
            <a:ext cx="10681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Moguće je izvršiti deployment napravljenog modela u Arduino okruženje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, </a:t>
            </a:r>
            <a:r>
              <a:rPr kumimoji="0" 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čime se kreira biblioteka (</a:t>
            </a:r>
            <a:r>
              <a:rPr kumimoji="0" lang="sr-Latn-R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header </a:t>
            </a:r>
            <a:r>
              <a:rPr kumimoji="0" 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fajl) koji sadrži eksportovani model</a:t>
            </a:r>
            <a:endParaRPr kumimoji="0" lang="sr-Latn-R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" panose="020B05030500000200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9CBC1-12B2-25B1-BFE5-6E37E1E6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23" y="1967754"/>
            <a:ext cx="4287521" cy="4205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1B1262-0CE0-0EF1-520D-1FE05E21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122" y="3162596"/>
            <a:ext cx="6844878" cy="1465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935FFF-1478-11C0-7503-156DE5F9E197}"/>
              </a:ext>
            </a:extLst>
          </p:cNvPr>
          <p:cNvSpPr/>
          <p:nvPr/>
        </p:nvSpPr>
        <p:spPr>
          <a:xfrm>
            <a:off x="5093122" y="4257040"/>
            <a:ext cx="3878158" cy="2844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2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E4352-FFC0-5CC4-19B1-57E50E85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7E2-9312-4D84-21C5-AF4A92D3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8170"/>
            <a:ext cx="10972800" cy="642000"/>
          </a:xfrm>
        </p:spPr>
        <p:txBody>
          <a:bodyPr>
            <a:normAutofit/>
          </a:bodyPr>
          <a:lstStyle/>
          <a:p>
            <a:pPr algn="ctr"/>
            <a:r>
              <a:rPr lang="sr-Latn-R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Arduino aplikacija</a:t>
            </a:r>
            <a:endParaRPr lang="en-US" sz="4000" b="1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  <p:cxnSp>
        <p:nvCxnSpPr>
          <p:cNvPr id="9" name="Google Shape;1946;p42">
            <a:extLst>
              <a:ext uri="{FF2B5EF4-FFF2-40B4-BE49-F238E27FC236}">
                <a16:creationId xmlns:a16="http://schemas.microsoft.com/office/drawing/2014/main" id="{CD661453-4D3A-C58E-621D-8A565197F805}"/>
              </a:ext>
            </a:extLst>
          </p:cNvPr>
          <p:cNvCxnSpPr/>
          <p:nvPr/>
        </p:nvCxnSpPr>
        <p:spPr>
          <a:xfrm>
            <a:off x="755200" y="982876"/>
            <a:ext cx="1068160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AB60AA13-A97A-DD6D-13F9-71F09D88A5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24224" y="6426337"/>
            <a:ext cx="1041834" cy="43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Fira Sans Extra Condensed" panose="020B05030500000200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11</a:t>
            </a: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/19</a:t>
            </a:r>
          </a:p>
        </p:txBody>
      </p:sp>
      <p:cxnSp>
        <p:nvCxnSpPr>
          <p:cNvPr id="10" name="Google Shape;1946;p42">
            <a:extLst>
              <a:ext uri="{FF2B5EF4-FFF2-40B4-BE49-F238E27FC236}">
                <a16:creationId xmlns:a16="http://schemas.microsoft.com/office/drawing/2014/main" id="{E664CFB8-7E02-6F43-6C7B-40776C562F19}"/>
              </a:ext>
            </a:extLst>
          </p:cNvPr>
          <p:cNvCxnSpPr/>
          <p:nvPr/>
        </p:nvCxnSpPr>
        <p:spPr>
          <a:xfrm>
            <a:off x="442623" y="1749617"/>
            <a:ext cx="10681600" cy="0"/>
          </a:xfrm>
          <a:prstGeom prst="straightConnector1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02669A-1A71-5D89-2F6C-CA4FEBF961DA}"/>
              </a:ext>
            </a:extLst>
          </p:cNvPr>
          <p:cNvSpPr txBox="1"/>
          <p:nvPr/>
        </p:nvSpPr>
        <p:spPr>
          <a:xfrm>
            <a:off x="755201" y="1065583"/>
            <a:ext cx="10681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sz="2000" dirty="0">
                <a:solidFill>
                  <a:prstClr val="black"/>
                </a:solidFill>
                <a:latin typeface="Fira Sans" panose="020B0503050000020004" pitchFamily="34" charset="0"/>
              </a:rPr>
              <a:t>S obzirom da se radi o aplikaciji koja prepoznaje glasovne komande, bira se primer </a:t>
            </a:r>
            <a:r>
              <a:rPr lang="sr-Latn-RS" sz="2000" i="1" dirty="0">
                <a:solidFill>
                  <a:prstClr val="black"/>
                </a:solidFill>
                <a:latin typeface="Fira Sans" panose="020B0503050000020004" pitchFamily="34" charset="0"/>
              </a:rPr>
              <a:t>nano_ble33_sense_microphone_continuous</a:t>
            </a:r>
            <a:r>
              <a:rPr lang="sr-Latn-RS" sz="2000" dirty="0">
                <a:solidFill>
                  <a:prstClr val="black"/>
                </a:solidFill>
                <a:latin typeface="Fira Sans" panose="020B0503050000020004" pitchFamily="34" charset="0"/>
              </a:rPr>
              <a:t>, koja uljučuje mikrofon Arduino uređaja</a:t>
            </a:r>
            <a:endParaRPr kumimoji="0" lang="sr-Latn-R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" panose="020B05030500000200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FC7C1-5CA5-9EC4-F83A-B8C8BA127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4" y="1839876"/>
            <a:ext cx="9124952" cy="48464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62F27F-5430-4979-C906-AF71D94F3B5C}"/>
              </a:ext>
            </a:extLst>
          </p:cNvPr>
          <p:cNvSpPr/>
          <p:nvPr/>
        </p:nvSpPr>
        <p:spPr>
          <a:xfrm>
            <a:off x="3131344" y="6481305"/>
            <a:ext cx="1621046" cy="204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9E9E7E-C845-7395-80AC-98B6A8B33117}"/>
              </a:ext>
            </a:extLst>
          </p:cNvPr>
          <p:cNvSpPr/>
          <p:nvPr/>
        </p:nvSpPr>
        <p:spPr>
          <a:xfrm>
            <a:off x="4826000" y="5153949"/>
            <a:ext cx="1155301" cy="204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6A6766-C98A-3157-4CE0-7833B643F449}"/>
              </a:ext>
            </a:extLst>
          </p:cNvPr>
          <p:cNvSpPr/>
          <p:nvPr/>
        </p:nvSpPr>
        <p:spPr>
          <a:xfrm>
            <a:off x="5981301" y="6093655"/>
            <a:ext cx="1933976" cy="2370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5AA8BA-EF06-D157-3AE3-B9FF2A7D8DC3}"/>
              </a:ext>
            </a:extLst>
          </p:cNvPr>
          <p:cNvSpPr/>
          <p:nvPr/>
        </p:nvSpPr>
        <p:spPr>
          <a:xfrm>
            <a:off x="1533524" y="3151193"/>
            <a:ext cx="1597820" cy="204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6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E4352-FFC0-5CC4-19B1-57E50E85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7E2-9312-4D84-21C5-AF4A92D3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8170"/>
            <a:ext cx="10972800" cy="642000"/>
          </a:xfrm>
        </p:spPr>
        <p:txBody>
          <a:bodyPr>
            <a:normAutofit/>
          </a:bodyPr>
          <a:lstStyle/>
          <a:p>
            <a:pPr algn="ctr"/>
            <a:r>
              <a:rPr lang="sr-Latn-R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Arduino aplikacija</a:t>
            </a:r>
            <a:endParaRPr lang="en-US" sz="4000" b="1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  <p:cxnSp>
        <p:nvCxnSpPr>
          <p:cNvPr id="9" name="Google Shape;1946;p42">
            <a:extLst>
              <a:ext uri="{FF2B5EF4-FFF2-40B4-BE49-F238E27FC236}">
                <a16:creationId xmlns:a16="http://schemas.microsoft.com/office/drawing/2014/main" id="{CD661453-4D3A-C58E-621D-8A565197F805}"/>
              </a:ext>
            </a:extLst>
          </p:cNvPr>
          <p:cNvCxnSpPr/>
          <p:nvPr/>
        </p:nvCxnSpPr>
        <p:spPr>
          <a:xfrm>
            <a:off x="755200" y="982876"/>
            <a:ext cx="1068160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AB60AA13-A97A-DD6D-13F9-71F09D88A5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24224" y="6426337"/>
            <a:ext cx="1041834" cy="43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Fira Sans Extra Condensed" panose="020B05030500000200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12</a:t>
            </a: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/19</a:t>
            </a:r>
          </a:p>
        </p:txBody>
      </p:sp>
      <p:cxnSp>
        <p:nvCxnSpPr>
          <p:cNvPr id="10" name="Google Shape;1946;p42">
            <a:extLst>
              <a:ext uri="{FF2B5EF4-FFF2-40B4-BE49-F238E27FC236}">
                <a16:creationId xmlns:a16="http://schemas.microsoft.com/office/drawing/2014/main" id="{E664CFB8-7E02-6F43-6C7B-40776C562F19}"/>
              </a:ext>
            </a:extLst>
          </p:cNvPr>
          <p:cNvCxnSpPr/>
          <p:nvPr/>
        </p:nvCxnSpPr>
        <p:spPr>
          <a:xfrm>
            <a:off x="442623" y="1749617"/>
            <a:ext cx="10681600" cy="0"/>
          </a:xfrm>
          <a:prstGeom prst="straightConnector1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02669A-1A71-5D89-2F6C-CA4FEBF961DA}"/>
              </a:ext>
            </a:extLst>
          </p:cNvPr>
          <p:cNvSpPr txBox="1"/>
          <p:nvPr/>
        </p:nvSpPr>
        <p:spPr>
          <a:xfrm>
            <a:off x="755201" y="1172630"/>
            <a:ext cx="1068159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S obzirom da Arduino aplikacija prikuplja infomacije o spoljašnjoj sredini, poput temperature, vlažnosti i pritiska, u Arduino IDE neophodno je instalirati potrebne biblioteke za rad sa odgovarajućim senzorima na uređaju, nakon čega se one ukljucuju u program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sz="2000" dirty="0">
                <a:solidFill>
                  <a:prstClr val="black"/>
                </a:solidFill>
                <a:latin typeface="Fira Sans" panose="020B0503050000020004" pitchFamily="34" charset="0"/>
              </a:rPr>
              <a:t>Potrebne i korišćene  biblioteke prikazane su na slici na slajdu</a:t>
            </a:r>
            <a:endParaRPr kumimoji="0" lang="sr-Latn-R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" panose="020B05030500000200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BBC61-D8BE-94A7-96DA-56BABF24F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67" y="3429000"/>
            <a:ext cx="8526065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6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E4352-FFC0-5CC4-19B1-57E50E85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7E2-9312-4D84-21C5-AF4A92D3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8170"/>
            <a:ext cx="10972800" cy="642000"/>
          </a:xfrm>
        </p:spPr>
        <p:txBody>
          <a:bodyPr>
            <a:normAutofit/>
          </a:bodyPr>
          <a:lstStyle/>
          <a:p>
            <a:pPr algn="ctr"/>
            <a:r>
              <a:rPr lang="sr-Latn-R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Arduino aplikacija</a:t>
            </a:r>
            <a:endParaRPr lang="en-US" sz="4000" b="1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  <p:cxnSp>
        <p:nvCxnSpPr>
          <p:cNvPr id="9" name="Google Shape;1946;p42">
            <a:extLst>
              <a:ext uri="{FF2B5EF4-FFF2-40B4-BE49-F238E27FC236}">
                <a16:creationId xmlns:a16="http://schemas.microsoft.com/office/drawing/2014/main" id="{CD661453-4D3A-C58E-621D-8A565197F805}"/>
              </a:ext>
            </a:extLst>
          </p:cNvPr>
          <p:cNvCxnSpPr/>
          <p:nvPr/>
        </p:nvCxnSpPr>
        <p:spPr>
          <a:xfrm>
            <a:off x="755200" y="982876"/>
            <a:ext cx="1068160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AB60AA13-A97A-DD6D-13F9-71F09D88A5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24224" y="6426337"/>
            <a:ext cx="1041834" cy="43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Fira Sans Extra Condensed" panose="020B05030500000200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13</a:t>
            </a: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/19</a:t>
            </a:r>
          </a:p>
        </p:txBody>
      </p:sp>
      <p:cxnSp>
        <p:nvCxnSpPr>
          <p:cNvPr id="10" name="Google Shape;1946;p42">
            <a:extLst>
              <a:ext uri="{FF2B5EF4-FFF2-40B4-BE49-F238E27FC236}">
                <a16:creationId xmlns:a16="http://schemas.microsoft.com/office/drawing/2014/main" id="{E664CFB8-7E02-6F43-6C7B-40776C562F19}"/>
              </a:ext>
            </a:extLst>
          </p:cNvPr>
          <p:cNvCxnSpPr/>
          <p:nvPr/>
        </p:nvCxnSpPr>
        <p:spPr>
          <a:xfrm>
            <a:off x="442623" y="1749617"/>
            <a:ext cx="10681600" cy="0"/>
          </a:xfrm>
          <a:prstGeom prst="straightConnector1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02669A-1A71-5D89-2F6C-CA4FEBF961DA}"/>
              </a:ext>
            </a:extLst>
          </p:cNvPr>
          <p:cNvSpPr txBox="1"/>
          <p:nvPr/>
        </p:nvSpPr>
        <p:spPr>
          <a:xfrm>
            <a:off x="755201" y="1118603"/>
            <a:ext cx="10681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Pre nego što aplikacija krene da osluškuje komande, vrši se inicijalizacija, pale se neophodni senzori, diode se gase.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893E2-5368-55FE-326A-E42157BF5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95" y="1907095"/>
            <a:ext cx="4776337" cy="4272217"/>
          </a:xfrm>
          <a:prstGeom prst="rect">
            <a:avLst/>
          </a:prstGeom>
        </p:spPr>
      </p:pic>
      <p:pic>
        <p:nvPicPr>
          <p:cNvPr id="11" name="Picture 10" descr="A usb cable plugged into a black square&#10;&#10;Description automatically generated">
            <a:extLst>
              <a:ext uri="{FF2B5EF4-FFF2-40B4-BE49-F238E27FC236}">
                <a16:creationId xmlns:a16="http://schemas.microsoft.com/office/drawing/2014/main" id="{A4E5A3ED-5D49-5241-E8A4-9E87D40B79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" r="20240"/>
          <a:stretch/>
        </p:blipFill>
        <p:spPr>
          <a:xfrm rot="5400000">
            <a:off x="7168747" y="2239034"/>
            <a:ext cx="3359951" cy="34525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80C14F-0849-F602-7BDB-FABBB0B24DE2}"/>
              </a:ext>
            </a:extLst>
          </p:cNvPr>
          <p:cNvSpPr/>
          <p:nvPr/>
        </p:nvSpPr>
        <p:spPr>
          <a:xfrm>
            <a:off x="8134596" y="4321446"/>
            <a:ext cx="287459" cy="2569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A247B9-D29A-27E4-893D-C6E9BE360035}"/>
              </a:ext>
            </a:extLst>
          </p:cNvPr>
          <p:cNvSpPr/>
          <p:nvPr/>
        </p:nvSpPr>
        <p:spPr>
          <a:xfrm>
            <a:off x="8988013" y="3740815"/>
            <a:ext cx="287459" cy="2569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A91396-8D65-BE03-82C4-16815A24BB3B}"/>
              </a:ext>
            </a:extLst>
          </p:cNvPr>
          <p:cNvSpPr/>
          <p:nvPr/>
        </p:nvSpPr>
        <p:spPr>
          <a:xfrm>
            <a:off x="8038361" y="3876298"/>
            <a:ext cx="287459" cy="2569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05C8C6-B397-D72A-906B-016E1D2D202D}"/>
              </a:ext>
            </a:extLst>
          </p:cNvPr>
          <p:cNvCxnSpPr/>
          <p:nvPr/>
        </p:nvCxnSpPr>
        <p:spPr>
          <a:xfrm>
            <a:off x="5564579" y="4221678"/>
            <a:ext cx="1062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89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E4352-FFC0-5CC4-19B1-57E50E85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7E2-9312-4D84-21C5-AF4A92D3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8170"/>
            <a:ext cx="10972800" cy="642000"/>
          </a:xfrm>
        </p:spPr>
        <p:txBody>
          <a:bodyPr>
            <a:normAutofit/>
          </a:bodyPr>
          <a:lstStyle/>
          <a:p>
            <a:pPr algn="ctr"/>
            <a:r>
              <a:rPr lang="sr-Latn-R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Arduino aplikacija – komanda „hello“</a:t>
            </a:r>
            <a:endParaRPr lang="en-US" sz="4000" b="1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  <p:cxnSp>
        <p:nvCxnSpPr>
          <p:cNvPr id="9" name="Google Shape;1946;p42">
            <a:extLst>
              <a:ext uri="{FF2B5EF4-FFF2-40B4-BE49-F238E27FC236}">
                <a16:creationId xmlns:a16="http://schemas.microsoft.com/office/drawing/2014/main" id="{CD661453-4D3A-C58E-621D-8A565197F805}"/>
              </a:ext>
            </a:extLst>
          </p:cNvPr>
          <p:cNvCxnSpPr/>
          <p:nvPr/>
        </p:nvCxnSpPr>
        <p:spPr>
          <a:xfrm>
            <a:off x="755200" y="982876"/>
            <a:ext cx="1068160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AB60AA13-A97A-DD6D-13F9-71F09D88A5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24224" y="6426337"/>
            <a:ext cx="1041834" cy="43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Fira Sans Extra Condensed" panose="020B05030500000200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14</a:t>
            </a: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/19</a:t>
            </a:r>
          </a:p>
        </p:txBody>
      </p:sp>
      <p:cxnSp>
        <p:nvCxnSpPr>
          <p:cNvPr id="10" name="Google Shape;1946;p42">
            <a:extLst>
              <a:ext uri="{FF2B5EF4-FFF2-40B4-BE49-F238E27FC236}">
                <a16:creationId xmlns:a16="http://schemas.microsoft.com/office/drawing/2014/main" id="{E664CFB8-7E02-6F43-6C7B-40776C562F19}"/>
              </a:ext>
            </a:extLst>
          </p:cNvPr>
          <p:cNvCxnSpPr/>
          <p:nvPr/>
        </p:nvCxnSpPr>
        <p:spPr>
          <a:xfrm>
            <a:off x="442623" y="1749617"/>
            <a:ext cx="10681600" cy="0"/>
          </a:xfrm>
          <a:prstGeom prst="straightConnector1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02669A-1A71-5D89-2F6C-CA4FEBF961DA}"/>
              </a:ext>
            </a:extLst>
          </p:cNvPr>
          <p:cNvSpPr txBox="1"/>
          <p:nvPr/>
        </p:nvSpPr>
        <p:spPr>
          <a:xfrm>
            <a:off x="824475" y="1065583"/>
            <a:ext cx="61495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Razvijena Arduino aplikacija vrši proveru prepoznate komande – ukoliko je detektovana komada „hello“, aplikacija će upaliti LED diodu i počeće sa očitavanjem i prikazivanjem informacija sa senzora uređaja</a:t>
            </a:r>
            <a:endParaRPr kumimoji="0" lang="sr-Latn-R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" panose="020B05030500000200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5DF88-0832-8D50-EB56-9BD4090C6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466" y="3081648"/>
            <a:ext cx="4400815" cy="1930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72A5D-72DA-A174-EF54-5EEB16380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853" y="1328620"/>
            <a:ext cx="4509880" cy="4751974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FB20349-81CA-7DBC-45D3-CB0AE767E83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746281" y="4046988"/>
            <a:ext cx="598607" cy="3316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F7EA1C1-6AA5-9D1D-E578-FB2E09D2D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40" t="32474" r="15676" b="39324"/>
          <a:stretch/>
        </p:blipFill>
        <p:spPr>
          <a:xfrm rot="5400000">
            <a:off x="-279397" y="3459001"/>
            <a:ext cx="2992911" cy="183933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47E666D-D528-849B-0893-43D637E4DCD1}"/>
              </a:ext>
            </a:extLst>
          </p:cNvPr>
          <p:cNvSpPr/>
          <p:nvPr/>
        </p:nvSpPr>
        <p:spPr>
          <a:xfrm>
            <a:off x="563218" y="3259111"/>
            <a:ext cx="261257" cy="243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91F767-A441-5BED-B40E-392C79B960FC}"/>
              </a:ext>
            </a:extLst>
          </p:cNvPr>
          <p:cNvSpPr/>
          <p:nvPr/>
        </p:nvSpPr>
        <p:spPr>
          <a:xfrm>
            <a:off x="1137346" y="3137389"/>
            <a:ext cx="261257" cy="243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6473C7-FCF6-42FE-C359-EABE92D42393}"/>
              </a:ext>
            </a:extLst>
          </p:cNvPr>
          <p:cNvSpPr/>
          <p:nvPr/>
        </p:nvSpPr>
        <p:spPr>
          <a:xfrm>
            <a:off x="1398603" y="4513428"/>
            <a:ext cx="261257" cy="243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6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E4352-FFC0-5CC4-19B1-57E50E85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7E2-9312-4D84-21C5-AF4A92D3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8170"/>
            <a:ext cx="10972800" cy="642000"/>
          </a:xfrm>
        </p:spPr>
        <p:txBody>
          <a:bodyPr>
            <a:normAutofit/>
          </a:bodyPr>
          <a:lstStyle/>
          <a:p>
            <a:pPr algn="ctr"/>
            <a:r>
              <a:rPr lang="sr-Latn-R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Arduino aplikacija – nakon komande „hello“</a:t>
            </a:r>
            <a:endParaRPr lang="en-US" sz="4000" b="1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  <p:cxnSp>
        <p:nvCxnSpPr>
          <p:cNvPr id="9" name="Google Shape;1946;p42">
            <a:extLst>
              <a:ext uri="{FF2B5EF4-FFF2-40B4-BE49-F238E27FC236}">
                <a16:creationId xmlns:a16="http://schemas.microsoft.com/office/drawing/2014/main" id="{CD661453-4D3A-C58E-621D-8A565197F805}"/>
              </a:ext>
            </a:extLst>
          </p:cNvPr>
          <p:cNvCxnSpPr/>
          <p:nvPr/>
        </p:nvCxnSpPr>
        <p:spPr>
          <a:xfrm>
            <a:off x="755200" y="982876"/>
            <a:ext cx="1068160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AB60AA13-A97A-DD6D-13F9-71F09D88A5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24224" y="6426337"/>
            <a:ext cx="1041834" cy="43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Fira Sans Extra Condensed" panose="020B05030500000200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15</a:t>
            </a: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/19</a:t>
            </a:r>
          </a:p>
        </p:txBody>
      </p:sp>
      <p:cxnSp>
        <p:nvCxnSpPr>
          <p:cNvPr id="10" name="Google Shape;1946;p42">
            <a:extLst>
              <a:ext uri="{FF2B5EF4-FFF2-40B4-BE49-F238E27FC236}">
                <a16:creationId xmlns:a16="http://schemas.microsoft.com/office/drawing/2014/main" id="{E664CFB8-7E02-6F43-6C7B-40776C562F19}"/>
              </a:ext>
            </a:extLst>
          </p:cNvPr>
          <p:cNvCxnSpPr/>
          <p:nvPr/>
        </p:nvCxnSpPr>
        <p:spPr>
          <a:xfrm>
            <a:off x="442623" y="1749617"/>
            <a:ext cx="10681600" cy="0"/>
          </a:xfrm>
          <a:prstGeom prst="straightConnector1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02669A-1A71-5D89-2F6C-CA4FEBF961DA}"/>
              </a:ext>
            </a:extLst>
          </p:cNvPr>
          <p:cNvSpPr txBox="1"/>
          <p:nvPr/>
        </p:nvSpPr>
        <p:spPr>
          <a:xfrm>
            <a:off x="820583" y="1151747"/>
            <a:ext cx="1054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Nakon paljenja senzora komandom „hello“, vrši se poređenje vrednosti pritiska očitanog sa senzora – ako je vrednost veća od 100, biće uključena plava dioda, u suprotnom biće uključene crvena i zelena</a:t>
            </a:r>
            <a:endParaRPr kumimoji="0" lang="sr-Latn-R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" panose="020B05030500000200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AB7066-A6B8-B6C1-03EF-27BE2C897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87"/>
          <a:stretch/>
        </p:blipFill>
        <p:spPr>
          <a:xfrm>
            <a:off x="1433874" y="2885705"/>
            <a:ext cx="4656816" cy="24629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D4D287-55E6-D64A-AE42-D783C0E05387}"/>
              </a:ext>
            </a:extLst>
          </p:cNvPr>
          <p:cNvSpPr/>
          <p:nvPr/>
        </p:nvSpPr>
        <p:spPr>
          <a:xfrm>
            <a:off x="1699017" y="4567496"/>
            <a:ext cx="4391672" cy="78120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-up of a computer chip&#10;&#10;Description automatically generated">
            <a:extLst>
              <a:ext uri="{FF2B5EF4-FFF2-40B4-BE49-F238E27FC236}">
                <a16:creationId xmlns:a16="http://schemas.microsoft.com/office/drawing/2014/main" id="{21E5950A-E3B0-3EF3-FAFB-DD3FA8D36D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6" r="9179"/>
          <a:stretch/>
        </p:blipFill>
        <p:spPr>
          <a:xfrm rot="5400000">
            <a:off x="7369394" y="2369679"/>
            <a:ext cx="3580409" cy="351361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395AF0F-6CD5-FC5E-E094-A6139DBF1A55}"/>
              </a:ext>
            </a:extLst>
          </p:cNvPr>
          <p:cNvSpPr/>
          <p:nvPr/>
        </p:nvSpPr>
        <p:spPr>
          <a:xfrm>
            <a:off x="8315858" y="4077643"/>
            <a:ext cx="261257" cy="243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239187-B30F-F35B-5214-44277A63A4E7}"/>
              </a:ext>
            </a:extLst>
          </p:cNvPr>
          <p:cNvSpPr/>
          <p:nvPr/>
        </p:nvSpPr>
        <p:spPr>
          <a:xfrm>
            <a:off x="8481707" y="4464587"/>
            <a:ext cx="261257" cy="243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DB9DD7-EA0E-EB1C-F071-7471C7B8C4BA}"/>
              </a:ext>
            </a:extLst>
          </p:cNvPr>
          <p:cNvSpPr/>
          <p:nvPr/>
        </p:nvSpPr>
        <p:spPr>
          <a:xfrm>
            <a:off x="9227873" y="3799839"/>
            <a:ext cx="261257" cy="243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45D6B2-07F9-1119-8C4C-0372C0E68744}"/>
              </a:ext>
            </a:extLst>
          </p:cNvPr>
          <p:cNvCxnSpPr/>
          <p:nvPr/>
        </p:nvCxnSpPr>
        <p:spPr>
          <a:xfrm>
            <a:off x="6210795" y="4851070"/>
            <a:ext cx="1062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2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E4352-FFC0-5CC4-19B1-57E50E85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7E2-9312-4D84-21C5-AF4A92D3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8170"/>
            <a:ext cx="10972800" cy="642000"/>
          </a:xfrm>
        </p:spPr>
        <p:txBody>
          <a:bodyPr>
            <a:normAutofit/>
          </a:bodyPr>
          <a:lstStyle/>
          <a:p>
            <a:pPr algn="ctr"/>
            <a:r>
              <a:rPr lang="sr-Latn-R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Arduino aplikacija – komanda „stop“</a:t>
            </a:r>
            <a:endParaRPr lang="en-US" sz="4000" b="1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  <p:cxnSp>
        <p:nvCxnSpPr>
          <p:cNvPr id="9" name="Google Shape;1946;p42">
            <a:extLst>
              <a:ext uri="{FF2B5EF4-FFF2-40B4-BE49-F238E27FC236}">
                <a16:creationId xmlns:a16="http://schemas.microsoft.com/office/drawing/2014/main" id="{CD661453-4D3A-C58E-621D-8A565197F805}"/>
              </a:ext>
            </a:extLst>
          </p:cNvPr>
          <p:cNvCxnSpPr/>
          <p:nvPr/>
        </p:nvCxnSpPr>
        <p:spPr>
          <a:xfrm>
            <a:off x="755200" y="982876"/>
            <a:ext cx="1068160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AB60AA13-A97A-DD6D-13F9-71F09D88A5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24224" y="6426337"/>
            <a:ext cx="1041834" cy="43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Fira Sans Extra Condensed" panose="020B05030500000200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16</a:t>
            </a: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/19</a:t>
            </a:r>
          </a:p>
        </p:txBody>
      </p:sp>
      <p:cxnSp>
        <p:nvCxnSpPr>
          <p:cNvPr id="10" name="Google Shape;1946;p42">
            <a:extLst>
              <a:ext uri="{FF2B5EF4-FFF2-40B4-BE49-F238E27FC236}">
                <a16:creationId xmlns:a16="http://schemas.microsoft.com/office/drawing/2014/main" id="{E664CFB8-7E02-6F43-6C7B-40776C562F19}"/>
              </a:ext>
            </a:extLst>
          </p:cNvPr>
          <p:cNvCxnSpPr/>
          <p:nvPr/>
        </p:nvCxnSpPr>
        <p:spPr>
          <a:xfrm>
            <a:off x="442623" y="1749617"/>
            <a:ext cx="10681600" cy="0"/>
          </a:xfrm>
          <a:prstGeom prst="straightConnector1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02669A-1A71-5D89-2F6C-CA4FEBF961DA}"/>
              </a:ext>
            </a:extLst>
          </p:cNvPr>
          <p:cNvSpPr txBox="1"/>
          <p:nvPr/>
        </p:nvSpPr>
        <p:spPr>
          <a:xfrm>
            <a:off x="755201" y="1173808"/>
            <a:ext cx="10681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sz="2000" dirty="0">
                <a:solidFill>
                  <a:prstClr val="black"/>
                </a:solidFill>
                <a:latin typeface="Fira Sans" panose="020B0503050000020004" pitchFamily="34" charset="0"/>
              </a:rPr>
              <a:t>Kada aplikacija detektuje komandu „stop“, LED dioda se gasi, i prekida se očitavanje i prikaz podataka sa senzora</a:t>
            </a:r>
            <a:endParaRPr kumimoji="0" lang="sr-Latn-R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" panose="020B05030500000200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67F62-E354-A117-66FC-F1A462E4B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289" y="2598504"/>
            <a:ext cx="4518979" cy="1859945"/>
          </a:xfrm>
          <a:prstGeom prst="rect">
            <a:avLst/>
          </a:prstGeom>
        </p:spPr>
      </p:pic>
      <p:pic>
        <p:nvPicPr>
          <p:cNvPr id="6" name="Picture 5" descr="A close-up of a computer chip&#10;&#10;Description automatically generated">
            <a:extLst>
              <a:ext uri="{FF2B5EF4-FFF2-40B4-BE49-F238E27FC236}">
                <a16:creationId xmlns:a16="http://schemas.microsoft.com/office/drawing/2014/main" id="{351CFA27-2F03-5065-924E-864F8097D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9" r="11333"/>
          <a:stretch/>
        </p:blipFill>
        <p:spPr>
          <a:xfrm rot="5400000">
            <a:off x="7125682" y="2248013"/>
            <a:ext cx="3512880" cy="33594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76C4B5-C7A4-4D93-9242-A11CE3B31512}"/>
              </a:ext>
            </a:extLst>
          </p:cNvPr>
          <p:cNvSpPr/>
          <p:nvPr/>
        </p:nvSpPr>
        <p:spPr>
          <a:xfrm>
            <a:off x="8296064" y="4336727"/>
            <a:ext cx="261257" cy="243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5B8601-E51F-EE52-10DA-F8169C7B2C29}"/>
              </a:ext>
            </a:extLst>
          </p:cNvPr>
          <p:cNvSpPr/>
          <p:nvPr/>
        </p:nvSpPr>
        <p:spPr>
          <a:xfrm>
            <a:off x="8165436" y="3885762"/>
            <a:ext cx="261257" cy="243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711677-710F-61CC-C336-9E257522E019}"/>
              </a:ext>
            </a:extLst>
          </p:cNvPr>
          <p:cNvSpPr/>
          <p:nvPr/>
        </p:nvSpPr>
        <p:spPr>
          <a:xfrm>
            <a:off x="9044210" y="3606110"/>
            <a:ext cx="261257" cy="243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1A0EA9-F0C6-696E-0441-395EFA91FEB9}"/>
              </a:ext>
            </a:extLst>
          </p:cNvPr>
          <p:cNvCxnSpPr/>
          <p:nvPr/>
        </p:nvCxnSpPr>
        <p:spPr>
          <a:xfrm>
            <a:off x="5965371" y="3939627"/>
            <a:ext cx="1062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49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E4352-FFC0-5CC4-19B1-57E50E85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7E2-9312-4D84-21C5-AF4A92D3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8170"/>
            <a:ext cx="10972800" cy="642000"/>
          </a:xfrm>
        </p:spPr>
        <p:txBody>
          <a:bodyPr>
            <a:normAutofit/>
          </a:bodyPr>
          <a:lstStyle/>
          <a:p>
            <a:pPr algn="ctr"/>
            <a:r>
              <a:rPr lang="sr-Latn-R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Demonstracija rada aplikacije</a:t>
            </a:r>
            <a:endParaRPr lang="en-US" sz="4000" b="1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  <p:cxnSp>
        <p:nvCxnSpPr>
          <p:cNvPr id="9" name="Google Shape;1946;p42">
            <a:extLst>
              <a:ext uri="{FF2B5EF4-FFF2-40B4-BE49-F238E27FC236}">
                <a16:creationId xmlns:a16="http://schemas.microsoft.com/office/drawing/2014/main" id="{CD661453-4D3A-C58E-621D-8A565197F805}"/>
              </a:ext>
            </a:extLst>
          </p:cNvPr>
          <p:cNvCxnSpPr/>
          <p:nvPr/>
        </p:nvCxnSpPr>
        <p:spPr>
          <a:xfrm>
            <a:off x="755200" y="982876"/>
            <a:ext cx="1068160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AB60AA13-A97A-DD6D-13F9-71F09D88A5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24224" y="6426337"/>
            <a:ext cx="1041834" cy="43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Fira Sans Extra Condensed" panose="020B05030500000200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17</a:t>
            </a: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/19</a:t>
            </a:r>
          </a:p>
        </p:txBody>
      </p:sp>
      <p:cxnSp>
        <p:nvCxnSpPr>
          <p:cNvPr id="10" name="Google Shape;1946;p42">
            <a:extLst>
              <a:ext uri="{FF2B5EF4-FFF2-40B4-BE49-F238E27FC236}">
                <a16:creationId xmlns:a16="http://schemas.microsoft.com/office/drawing/2014/main" id="{E664CFB8-7E02-6F43-6C7B-40776C562F19}"/>
              </a:ext>
            </a:extLst>
          </p:cNvPr>
          <p:cNvCxnSpPr/>
          <p:nvPr/>
        </p:nvCxnSpPr>
        <p:spPr>
          <a:xfrm>
            <a:off x="442623" y="1749617"/>
            <a:ext cx="10681600" cy="0"/>
          </a:xfrm>
          <a:prstGeom prst="straightConnector1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02669A-1A71-5D89-2F6C-CA4FEBF961DA}"/>
              </a:ext>
            </a:extLst>
          </p:cNvPr>
          <p:cNvSpPr txBox="1"/>
          <p:nvPr/>
        </p:nvSpPr>
        <p:spPr>
          <a:xfrm>
            <a:off x="828431" y="1173555"/>
            <a:ext cx="545361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Nakon detekcije komande „hello“, sve dok se ne detektuje komanda „stop“, očitavaju se i prikazuju vrednosti sa senzora na Arduino Nano 33 BLE Sensor uređaju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sz="2000" dirty="0">
                <a:solidFill>
                  <a:prstClr val="black"/>
                </a:solidFill>
                <a:latin typeface="Fira Sans" panose="020B0503050000020004" pitchFamily="34" charset="0"/>
              </a:rPr>
              <a:t>Izgled </a:t>
            </a:r>
            <a:r>
              <a:rPr lang="sr-Latn-RS" sz="2000" i="1" dirty="0">
                <a:solidFill>
                  <a:prstClr val="black"/>
                </a:solidFill>
                <a:latin typeface="Fira Sans" panose="020B0503050000020004" pitchFamily="34" charset="0"/>
              </a:rPr>
              <a:t>Serial Monitor-</a:t>
            </a:r>
            <a:r>
              <a:rPr lang="sr-Latn-RS" sz="2000" dirty="0">
                <a:solidFill>
                  <a:prstClr val="black"/>
                </a:solidFill>
                <a:latin typeface="Fira Sans" panose="020B0503050000020004" pitchFamily="34" charset="0"/>
              </a:rPr>
              <a:t>a Arduino aplikacije za opisani slučaj dat je na slajdu</a:t>
            </a:r>
            <a:endParaRPr kumimoji="0" lang="sr-Latn-R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" panose="020B05030500000200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FCD20-8627-B1D1-1D81-2624A05C2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027" y="1197711"/>
            <a:ext cx="4780542" cy="1581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DB666A-2E19-64D5-FE5E-BFA3968F2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128"/>
          <a:stretch/>
        </p:blipFill>
        <p:spPr>
          <a:xfrm>
            <a:off x="6598440" y="2778751"/>
            <a:ext cx="4765129" cy="343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E4352-FFC0-5CC4-19B1-57E50E85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7E2-9312-4D84-21C5-AF4A92D3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8170"/>
            <a:ext cx="10972800" cy="642000"/>
          </a:xfrm>
        </p:spPr>
        <p:txBody>
          <a:bodyPr>
            <a:normAutofit/>
          </a:bodyPr>
          <a:lstStyle/>
          <a:p>
            <a:pPr algn="ctr"/>
            <a:r>
              <a:rPr lang="sr-Latn-R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Demonstracija rada aplikacije</a:t>
            </a:r>
            <a:endParaRPr lang="en-US" sz="4000" b="1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  <p:cxnSp>
        <p:nvCxnSpPr>
          <p:cNvPr id="9" name="Google Shape;1946;p42">
            <a:extLst>
              <a:ext uri="{FF2B5EF4-FFF2-40B4-BE49-F238E27FC236}">
                <a16:creationId xmlns:a16="http://schemas.microsoft.com/office/drawing/2014/main" id="{CD661453-4D3A-C58E-621D-8A565197F805}"/>
              </a:ext>
            </a:extLst>
          </p:cNvPr>
          <p:cNvCxnSpPr/>
          <p:nvPr/>
        </p:nvCxnSpPr>
        <p:spPr>
          <a:xfrm>
            <a:off x="755200" y="982876"/>
            <a:ext cx="1068160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AB60AA13-A97A-DD6D-13F9-71F09D88A5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24224" y="6426337"/>
            <a:ext cx="1041834" cy="43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Fira Sans Extra Condensed" panose="020B05030500000200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18</a:t>
            </a: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/19</a:t>
            </a:r>
          </a:p>
        </p:txBody>
      </p:sp>
      <p:cxnSp>
        <p:nvCxnSpPr>
          <p:cNvPr id="10" name="Google Shape;1946;p42">
            <a:extLst>
              <a:ext uri="{FF2B5EF4-FFF2-40B4-BE49-F238E27FC236}">
                <a16:creationId xmlns:a16="http://schemas.microsoft.com/office/drawing/2014/main" id="{E664CFB8-7E02-6F43-6C7B-40776C562F19}"/>
              </a:ext>
            </a:extLst>
          </p:cNvPr>
          <p:cNvCxnSpPr/>
          <p:nvPr/>
        </p:nvCxnSpPr>
        <p:spPr>
          <a:xfrm>
            <a:off x="442623" y="1749617"/>
            <a:ext cx="10681600" cy="0"/>
          </a:xfrm>
          <a:prstGeom prst="straightConnector1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02669A-1A71-5D89-2F6C-CA4FEBF961DA}"/>
              </a:ext>
            </a:extLst>
          </p:cNvPr>
          <p:cNvSpPr txBox="1"/>
          <p:nvPr/>
        </p:nvSpPr>
        <p:spPr>
          <a:xfrm>
            <a:off x="834368" y="1131990"/>
            <a:ext cx="10681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Nakon detektovanja komande „stop“, prekida se očitavanje informacija sa senzora i njihovo prikazivanje, sve do ponovne pojave komande „hello“</a:t>
            </a:r>
            <a:endParaRPr kumimoji="0" lang="sr-Latn-R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" panose="020B05030500000200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375F7-C88A-257E-14EC-8E9128093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901" y="2148544"/>
            <a:ext cx="4654531" cy="302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7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CB54-F755-A3F1-FF3C-97F127BC7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878218"/>
            <a:ext cx="10058400" cy="1101563"/>
          </a:xfrm>
        </p:spPr>
        <p:txBody>
          <a:bodyPr>
            <a:normAutofit/>
          </a:bodyPr>
          <a:lstStyle/>
          <a:p>
            <a:pPr algn="ctr"/>
            <a:r>
              <a:rPr lang="sr-Latn-RS" sz="6600" dirty="0">
                <a:latin typeface="Fira Sans" panose="020B0503050000020004" pitchFamily="34" charset="0"/>
              </a:rPr>
              <a:t>Hvala na pažnji!</a:t>
            </a:r>
            <a:endParaRPr lang="en-US" sz="6600" dirty="0">
              <a:latin typeface="Fira Sans" panose="020B05030500000200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95A295-2571-97CC-F712-5EA446BFCB6A}"/>
              </a:ext>
            </a:extLst>
          </p:cNvPr>
          <p:cNvCxnSpPr/>
          <p:nvPr/>
        </p:nvCxnSpPr>
        <p:spPr>
          <a:xfrm>
            <a:off x="1066800" y="4340506"/>
            <a:ext cx="101490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28;p7">
            <a:extLst>
              <a:ext uri="{FF2B5EF4-FFF2-40B4-BE49-F238E27FC236}">
                <a16:creationId xmlns:a16="http://schemas.microsoft.com/office/drawing/2014/main" id="{4C43A950-FC89-8A1E-8161-47C2560E9A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15868" y="6426337"/>
            <a:ext cx="950189" cy="40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Fira Sans Extra Condensed" panose="020B05030500000200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r>
              <a:rPr lang="en" dirty="0"/>
              <a:t>19/19</a:t>
            </a:r>
          </a:p>
        </p:txBody>
      </p:sp>
    </p:spTree>
    <p:extLst>
      <p:ext uri="{BB962C8B-B14F-4D97-AF65-F5344CB8AC3E}">
        <p14:creationId xmlns:p14="http://schemas.microsoft.com/office/powerpoint/2010/main" val="326127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03B3-3E1E-54DC-0396-74C7475C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8170"/>
            <a:ext cx="10972800" cy="642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Kori</a:t>
            </a:r>
            <a:r>
              <a:rPr lang="sr-Latn-R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šćen hardver – Arduino </a:t>
            </a:r>
            <a:r>
              <a:rPr lang="it-IT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Nano 33 BLE Sense</a:t>
            </a:r>
            <a:endParaRPr lang="en-US" sz="4000" b="1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  <p:cxnSp>
        <p:nvCxnSpPr>
          <p:cNvPr id="9" name="Google Shape;1946;p42">
            <a:extLst>
              <a:ext uri="{FF2B5EF4-FFF2-40B4-BE49-F238E27FC236}">
                <a16:creationId xmlns:a16="http://schemas.microsoft.com/office/drawing/2014/main" id="{BFE8F3F4-59F3-7AF5-319A-49DEFD2C0DC1}"/>
              </a:ext>
            </a:extLst>
          </p:cNvPr>
          <p:cNvCxnSpPr/>
          <p:nvPr/>
        </p:nvCxnSpPr>
        <p:spPr>
          <a:xfrm>
            <a:off x="755200" y="982876"/>
            <a:ext cx="1068160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19B3E39D-4757-479F-FF23-72CCD323748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90368" y="6426337"/>
            <a:ext cx="775689" cy="40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Fira Sans Extra Condensed" panose="020B05030500000200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r>
              <a:rPr lang="en" dirty="0"/>
              <a:t>2/</a:t>
            </a:r>
            <a:r>
              <a:rPr lang="sr-Latn-RS" dirty="0"/>
              <a:t>19</a:t>
            </a:r>
            <a:endParaRPr lang="en" dirty="0"/>
          </a:p>
        </p:txBody>
      </p:sp>
      <p:cxnSp>
        <p:nvCxnSpPr>
          <p:cNvPr id="10" name="Google Shape;1946;p42">
            <a:extLst>
              <a:ext uri="{FF2B5EF4-FFF2-40B4-BE49-F238E27FC236}">
                <a16:creationId xmlns:a16="http://schemas.microsoft.com/office/drawing/2014/main" id="{6F29EED0-D409-57F1-FA30-5E33C5C63337}"/>
              </a:ext>
            </a:extLst>
          </p:cNvPr>
          <p:cNvCxnSpPr/>
          <p:nvPr/>
        </p:nvCxnSpPr>
        <p:spPr>
          <a:xfrm>
            <a:off x="609600" y="1733714"/>
            <a:ext cx="10681600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0F3E015-1951-9A57-7036-78C09D041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987" y="1961693"/>
            <a:ext cx="4425637" cy="332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9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03B3-3E1E-54DC-0396-74C7475C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8170"/>
            <a:ext cx="10972800" cy="642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Kori</a:t>
            </a:r>
            <a:r>
              <a:rPr lang="sr-Latn-R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šćene tehnologije</a:t>
            </a:r>
            <a:endParaRPr lang="en-US" sz="4000" b="1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  <p:cxnSp>
        <p:nvCxnSpPr>
          <p:cNvPr id="9" name="Google Shape;1946;p42">
            <a:extLst>
              <a:ext uri="{FF2B5EF4-FFF2-40B4-BE49-F238E27FC236}">
                <a16:creationId xmlns:a16="http://schemas.microsoft.com/office/drawing/2014/main" id="{BFE8F3F4-59F3-7AF5-319A-49DEFD2C0DC1}"/>
              </a:ext>
            </a:extLst>
          </p:cNvPr>
          <p:cNvCxnSpPr/>
          <p:nvPr/>
        </p:nvCxnSpPr>
        <p:spPr>
          <a:xfrm>
            <a:off x="755200" y="982876"/>
            <a:ext cx="1068160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19B3E39D-4757-479F-FF23-72CCD323748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90368" y="6426337"/>
            <a:ext cx="775689" cy="40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Fira Sans Extra Condensed" panose="020B05030500000200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r>
              <a:rPr lang="sr-Latn-RS" dirty="0"/>
              <a:t>3</a:t>
            </a:r>
            <a:r>
              <a:rPr lang="en" dirty="0"/>
              <a:t>/</a:t>
            </a:r>
            <a:r>
              <a:rPr lang="sr-Latn-RS" dirty="0"/>
              <a:t>19</a:t>
            </a:r>
            <a:endParaRPr lang="en" dirty="0"/>
          </a:p>
        </p:txBody>
      </p:sp>
      <p:cxnSp>
        <p:nvCxnSpPr>
          <p:cNvPr id="10" name="Google Shape;1946;p42">
            <a:extLst>
              <a:ext uri="{FF2B5EF4-FFF2-40B4-BE49-F238E27FC236}">
                <a16:creationId xmlns:a16="http://schemas.microsoft.com/office/drawing/2014/main" id="{6F29EED0-D409-57F1-FA30-5E33C5C63337}"/>
              </a:ext>
            </a:extLst>
          </p:cNvPr>
          <p:cNvCxnSpPr/>
          <p:nvPr/>
        </p:nvCxnSpPr>
        <p:spPr>
          <a:xfrm>
            <a:off x="609600" y="1733714"/>
            <a:ext cx="10681600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4140BA8-1BB1-4B7F-7C24-D830794D7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337" y="2479249"/>
            <a:ext cx="3239387" cy="2204301"/>
          </a:xfrm>
          <a:prstGeom prst="rect">
            <a:avLst/>
          </a:prstGeom>
        </p:spPr>
      </p:pic>
      <p:sp>
        <p:nvSpPr>
          <p:cNvPr id="7" name="AutoShape 4" descr="Branding">
            <a:extLst>
              <a:ext uri="{FF2B5EF4-FFF2-40B4-BE49-F238E27FC236}">
                <a16:creationId xmlns:a16="http://schemas.microsoft.com/office/drawing/2014/main" id="{B34D0EF2-DC55-1F92-AF79-76E4A7C59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284112-D30F-4869-60DA-6B9934EE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479249"/>
            <a:ext cx="4408598" cy="220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5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E4352-FFC0-5CC4-19B1-57E50E85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7E2-9312-4D84-21C5-AF4A92D3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8170"/>
            <a:ext cx="10972800" cy="642000"/>
          </a:xfrm>
        </p:spPr>
        <p:txBody>
          <a:bodyPr>
            <a:normAutofit/>
          </a:bodyPr>
          <a:lstStyle/>
          <a:p>
            <a:pPr algn="ctr"/>
            <a:r>
              <a:rPr lang="sr-Latn-R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Prikupljanje podataka </a:t>
            </a:r>
            <a:endParaRPr lang="en-US" sz="4000" b="1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  <p:cxnSp>
        <p:nvCxnSpPr>
          <p:cNvPr id="9" name="Google Shape;1946;p42">
            <a:extLst>
              <a:ext uri="{FF2B5EF4-FFF2-40B4-BE49-F238E27FC236}">
                <a16:creationId xmlns:a16="http://schemas.microsoft.com/office/drawing/2014/main" id="{CD661453-4D3A-C58E-621D-8A565197F805}"/>
              </a:ext>
            </a:extLst>
          </p:cNvPr>
          <p:cNvCxnSpPr/>
          <p:nvPr/>
        </p:nvCxnSpPr>
        <p:spPr>
          <a:xfrm>
            <a:off x="755200" y="982876"/>
            <a:ext cx="1068160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AB60AA13-A97A-DD6D-13F9-71F09D88A5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24224" y="6426337"/>
            <a:ext cx="1041834" cy="43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Fira Sans Extra Condensed" panose="020B05030500000200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>
                <a:solidFill>
                  <a:srgbClr val="629DD1">
                    <a:lumMod val="50000"/>
                  </a:srgbClr>
                </a:solidFill>
              </a:rPr>
              <a:t>4</a:t>
            </a: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/19</a:t>
            </a:r>
          </a:p>
        </p:txBody>
      </p:sp>
      <p:cxnSp>
        <p:nvCxnSpPr>
          <p:cNvPr id="10" name="Google Shape;1946;p42">
            <a:extLst>
              <a:ext uri="{FF2B5EF4-FFF2-40B4-BE49-F238E27FC236}">
                <a16:creationId xmlns:a16="http://schemas.microsoft.com/office/drawing/2014/main" id="{E664CFB8-7E02-6F43-6C7B-40776C562F19}"/>
              </a:ext>
            </a:extLst>
          </p:cNvPr>
          <p:cNvCxnSpPr/>
          <p:nvPr/>
        </p:nvCxnSpPr>
        <p:spPr>
          <a:xfrm>
            <a:off x="442623" y="1749617"/>
            <a:ext cx="10681600" cy="0"/>
          </a:xfrm>
          <a:prstGeom prst="straightConnector1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02669A-1A71-5D89-2F6C-CA4FEBF961DA}"/>
              </a:ext>
            </a:extLst>
          </p:cNvPr>
          <p:cNvSpPr txBox="1"/>
          <p:nvPr/>
        </p:nvSpPr>
        <p:spPr>
          <a:xfrm>
            <a:off x="755201" y="1096678"/>
            <a:ext cx="10681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Podaci su prikupljani snimanjem glasovnih komandi „hello“ i „stop“ u kontinuitetu, prosečan broj uzoraka (ponavljanj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a</a:t>
            </a:r>
            <a:r>
              <a:rPr kumimoji="0" 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) svake komande je 50</a:t>
            </a:r>
            <a:endParaRPr kumimoji="0" lang="sr-Latn-R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" panose="020B0503050000020004" pitchFamily="34" charset="0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sz="2000" dirty="0">
                <a:solidFill>
                  <a:prstClr val="black"/>
                </a:solidFill>
                <a:latin typeface="Fira Sans" panose="020B0503050000020004" pitchFamily="34" charset="0"/>
              </a:rPr>
              <a:t>Na slajdu je prikazan izgled aplikacije </a:t>
            </a:r>
            <a:r>
              <a:rPr lang="sr-Latn-RS" sz="2000" i="1" dirty="0">
                <a:solidFill>
                  <a:prstClr val="black"/>
                </a:solidFill>
                <a:latin typeface="Fira Sans" panose="020B0503050000020004" pitchFamily="34" charset="0"/>
              </a:rPr>
              <a:t>Audacity</a:t>
            </a:r>
            <a:r>
              <a:rPr lang="sr-Latn-RS" sz="2000" dirty="0">
                <a:solidFill>
                  <a:prstClr val="black"/>
                </a:solidFill>
                <a:latin typeface="Fira Sans" panose="020B0503050000020004" pitchFamily="34" charset="0"/>
              </a:rPr>
              <a:t>, koja je iskorišćena za ekstrakciju pojedinačnih komandi iz snimaka, gde svaka komanda traje oko 1 sek.</a:t>
            </a:r>
            <a:endParaRPr kumimoji="0" lang="sr-Latn-R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" panose="020B05030500000200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EB3B9-403D-7DF6-ABAD-668F006E6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5" b="3342"/>
          <a:stretch/>
        </p:blipFill>
        <p:spPr>
          <a:xfrm>
            <a:off x="325400" y="2684804"/>
            <a:ext cx="7493294" cy="3915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5C885E-1F5E-DA47-CB9E-F63517E78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360" y="2758431"/>
            <a:ext cx="3001887" cy="3898438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082DC00-2AB3-5F21-0B81-19D9EF58844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818694" y="4358640"/>
            <a:ext cx="522666" cy="3490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15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E4352-FFC0-5CC4-19B1-57E50E85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7E2-9312-4D84-21C5-AF4A92D3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8170"/>
            <a:ext cx="10972800" cy="642000"/>
          </a:xfrm>
        </p:spPr>
        <p:txBody>
          <a:bodyPr>
            <a:normAutofit/>
          </a:bodyPr>
          <a:lstStyle/>
          <a:p>
            <a:pPr algn="ctr"/>
            <a:r>
              <a:rPr lang="sr-Latn-R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Edge Impulse – Data Acquisition</a:t>
            </a:r>
            <a:endParaRPr lang="en-US" sz="4000" b="1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  <p:cxnSp>
        <p:nvCxnSpPr>
          <p:cNvPr id="9" name="Google Shape;1946;p42">
            <a:extLst>
              <a:ext uri="{FF2B5EF4-FFF2-40B4-BE49-F238E27FC236}">
                <a16:creationId xmlns:a16="http://schemas.microsoft.com/office/drawing/2014/main" id="{CD661453-4D3A-C58E-621D-8A565197F805}"/>
              </a:ext>
            </a:extLst>
          </p:cNvPr>
          <p:cNvCxnSpPr/>
          <p:nvPr/>
        </p:nvCxnSpPr>
        <p:spPr>
          <a:xfrm>
            <a:off x="755200" y="982876"/>
            <a:ext cx="1068160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AB60AA13-A97A-DD6D-13F9-71F09D88A5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24224" y="6426337"/>
            <a:ext cx="1041834" cy="43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Fira Sans Extra Condensed" panose="020B05030500000200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5</a:t>
            </a: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/19</a:t>
            </a:r>
          </a:p>
        </p:txBody>
      </p:sp>
      <p:cxnSp>
        <p:nvCxnSpPr>
          <p:cNvPr id="10" name="Google Shape;1946;p42">
            <a:extLst>
              <a:ext uri="{FF2B5EF4-FFF2-40B4-BE49-F238E27FC236}">
                <a16:creationId xmlns:a16="http://schemas.microsoft.com/office/drawing/2014/main" id="{E664CFB8-7E02-6F43-6C7B-40776C562F19}"/>
              </a:ext>
            </a:extLst>
          </p:cNvPr>
          <p:cNvCxnSpPr/>
          <p:nvPr/>
        </p:nvCxnSpPr>
        <p:spPr>
          <a:xfrm>
            <a:off x="442623" y="1749617"/>
            <a:ext cx="10681600" cy="0"/>
          </a:xfrm>
          <a:prstGeom prst="straightConnector1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02669A-1A71-5D89-2F6C-CA4FEBF961DA}"/>
              </a:ext>
            </a:extLst>
          </p:cNvPr>
          <p:cNvSpPr txBox="1"/>
          <p:nvPr/>
        </p:nvSpPr>
        <p:spPr>
          <a:xfrm>
            <a:off x="755201" y="1065583"/>
            <a:ext cx="10681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Nakon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prikupljanja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ira Sans" panose="020B0503050000020004" pitchFamily="34" charset="0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ekstrakcije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 </a:t>
            </a:r>
            <a:r>
              <a:rPr kumimoji="0" 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uzor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a</a:t>
            </a:r>
            <a:r>
              <a:rPr kumimoji="0" 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a</a:t>
            </a:r>
            <a:r>
              <a:rPr kumimoji="0" 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vr</a:t>
            </a:r>
            <a:r>
              <a:rPr lang="sr-Latn-RS" sz="2000" dirty="0">
                <a:solidFill>
                  <a:prstClr val="black"/>
                </a:solidFill>
                <a:latin typeface="Fira Sans" panose="020B0503050000020004" pitchFamily="34" charset="0"/>
              </a:rPr>
              <a:t>ši se njihovo</a:t>
            </a:r>
            <a:r>
              <a:rPr kumimoji="0" 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 kombinovanje sa </a:t>
            </a:r>
            <a:r>
              <a:rPr kumimoji="0" lang="sr-Latn-R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Google Speech Commands </a:t>
            </a:r>
            <a:r>
              <a:rPr kumimoji="0" 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skupom podataka i postavljaju se na </a:t>
            </a:r>
            <a:r>
              <a:rPr kumimoji="0" lang="sr-Latn-R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Edge Impulse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sz="2000" dirty="0">
                <a:solidFill>
                  <a:prstClr val="black"/>
                </a:solidFill>
                <a:latin typeface="Fira Sans" panose="020B0503050000020004" pitchFamily="34" charset="0"/>
              </a:rPr>
              <a:t>Konačan skup podataka, koji će biti upotrebljen za treniranje (80% podataka), validaciju i testiranje (20% podataka) modela, ima nešto manje od 4800 podataka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r-Latn-RS" sz="2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Distribucija uzoraka po klasama je ravnomerna (skup podataka je balansiran)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BCD28-36B0-B556-4A71-5A80C465B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0"/>
          <a:stretch/>
        </p:blipFill>
        <p:spPr>
          <a:xfrm>
            <a:off x="1717040" y="3004575"/>
            <a:ext cx="8981440" cy="37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7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E4352-FFC0-5CC4-19B1-57E50E85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7E2-9312-4D84-21C5-AF4A92D3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8170"/>
            <a:ext cx="10972800" cy="642000"/>
          </a:xfrm>
        </p:spPr>
        <p:txBody>
          <a:bodyPr>
            <a:normAutofit/>
          </a:bodyPr>
          <a:lstStyle/>
          <a:p>
            <a:pPr algn="ctr"/>
            <a:r>
              <a:rPr lang="sr-Latn-R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Edge Impulse – Impulse design</a:t>
            </a:r>
            <a:endParaRPr lang="en-US" sz="4000" b="1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  <p:cxnSp>
        <p:nvCxnSpPr>
          <p:cNvPr id="9" name="Google Shape;1946;p42">
            <a:extLst>
              <a:ext uri="{FF2B5EF4-FFF2-40B4-BE49-F238E27FC236}">
                <a16:creationId xmlns:a16="http://schemas.microsoft.com/office/drawing/2014/main" id="{CD661453-4D3A-C58E-621D-8A565197F805}"/>
              </a:ext>
            </a:extLst>
          </p:cNvPr>
          <p:cNvCxnSpPr/>
          <p:nvPr/>
        </p:nvCxnSpPr>
        <p:spPr>
          <a:xfrm>
            <a:off x="755200" y="982876"/>
            <a:ext cx="1068160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AB60AA13-A97A-DD6D-13F9-71F09D88A5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24224" y="6426337"/>
            <a:ext cx="1041834" cy="43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Fira Sans Extra Condensed" panose="020B05030500000200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>
                <a:solidFill>
                  <a:srgbClr val="629DD1">
                    <a:lumMod val="50000"/>
                  </a:srgbClr>
                </a:solidFill>
              </a:rPr>
              <a:t>6</a:t>
            </a: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/19</a:t>
            </a:r>
          </a:p>
        </p:txBody>
      </p:sp>
      <p:cxnSp>
        <p:nvCxnSpPr>
          <p:cNvPr id="10" name="Google Shape;1946;p42">
            <a:extLst>
              <a:ext uri="{FF2B5EF4-FFF2-40B4-BE49-F238E27FC236}">
                <a16:creationId xmlns:a16="http://schemas.microsoft.com/office/drawing/2014/main" id="{E664CFB8-7E02-6F43-6C7B-40776C562F19}"/>
              </a:ext>
            </a:extLst>
          </p:cNvPr>
          <p:cNvCxnSpPr/>
          <p:nvPr/>
        </p:nvCxnSpPr>
        <p:spPr>
          <a:xfrm>
            <a:off x="442623" y="1749617"/>
            <a:ext cx="10681600" cy="0"/>
          </a:xfrm>
          <a:prstGeom prst="straightConnector1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02669A-1A71-5D89-2F6C-CA4FEBF961DA}"/>
              </a:ext>
            </a:extLst>
          </p:cNvPr>
          <p:cNvSpPr txBox="1"/>
          <p:nvPr/>
        </p:nvSpPr>
        <p:spPr>
          <a:xfrm>
            <a:off x="834368" y="1131990"/>
            <a:ext cx="10681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U Edge Impulse projektu, u okviru Impulse Design sekcije, </a:t>
            </a:r>
            <a:r>
              <a:rPr lang="sr-Latn-RS" sz="2000" dirty="0">
                <a:solidFill>
                  <a:prstClr val="black"/>
                </a:solidFill>
                <a:latin typeface="Fira Sans" panose="020B0503050000020004" pitchFamily="34" charset="0"/>
              </a:rPr>
              <a:t>d</a:t>
            </a:r>
            <a:r>
              <a:rPr kumimoji="0" 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odaje se </a:t>
            </a:r>
            <a:r>
              <a:rPr kumimoji="0" lang="sr-Latn-R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Audio (MFCC) blok za obradu </a:t>
            </a:r>
            <a:r>
              <a:rPr kumimoji="0" 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i </a:t>
            </a:r>
            <a:r>
              <a:rPr kumimoji="0" lang="sr-Latn-R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Neural Network (Keras) blok za učenje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DDD0F-36F6-EF9B-D642-112841E5C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07" y="1892369"/>
            <a:ext cx="9328119" cy="435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6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E4352-FFC0-5CC4-19B1-57E50E85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7E2-9312-4D84-21C5-AF4A92D3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8170"/>
            <a:ext cx="10972800" cy="642000"/>
          </a:xfrm>
        </p:spPr>
        <p:txBody>
          <a:bodyPr>
            <a:normAutofit/>
          </a:bodyPr>
          <a:lstStyle/>
          <a:p>
            <a:pPr algn="ctr"/>
            <a:r>
              <a:rPr lang="sr-Latn-R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Edge Impulse – MFCC</a:t>
            </a:r>
            <a:endParaRPr lang="en-US" sz="4000" b="1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  <p:cxnSp>
        <p:nvCxnSpPr>
          <p:cNvPr id="9" name="Google Shape;1946;p42">
            <a:extLst>
              <a:ext uri="{FF2B5EF4-FFF2-40B4-BE49-F238E27FC236}">
                <a16:creationId xmlns:a16="http://schemas.microsoft.com/office/drawing/2014/main" id="{CD661453-4D3A-C58E-621D-8A565197F805}"/>
              </a:ext>
            </a:extLst>
          </p:cNvPr>
          <p:cNvCxnSpPr/>
          <p:nvPr/>
        </p:nvCxnSpPr>
        <p:spPr>
          <a:xfrm>
            <a:off x="755200" y="982876"/>
            <a:ext cx="1068160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AB60AA13-A97A-DD6D-13F9-71F09D88A5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24224" y="6426337"/>
            <a:ext cx="1041834" cy="43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Fira Sans Extra Condensed" panose="020B05030500000200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>
                <a:solidFill>
                  <a:srgbClr val="629DD1">
                    <a:lumMod val="50000"/>
                  </a:srgbClr>
                </a:solidFill>
              </a:rPr>
              <a:t>7</a:t>
            </a: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/19</a:t>
            </a:r>
          </a:p>
        </p:txBody>
      </p:sp>
      <p:cxnSp>
        <p:nvCxnSpPr>
          <p:cNvPr id="10" name="Google Shape;1946;p42">
            <a:extLst>
              <a:ext uri="{FF2B5EF4-FFF2-40B4-BE49-F238E27FC236}">
                <a16:creationId xmlns:a16="http://schemas.microsoft.com/office/drawing/2014/main" id="{E664CFB8-7E02-6F43-6C7B-40776C562F19}"/>
              </a:ext>
            </a:extLst>
          </p:cNvPr>
          <p:cNvCxnSpPr/>
          <p:nvPr/>
        </p:nvCxnSpPr>
        <p:spPr>
          <a:xfrm>
            <a:off x="442623" y="1749617"/>
            <a:ext cx="10681600" cy="0"/>
          </a:xfrm>
          <a:prstGeom prst="straightConnector1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02669A-1A71-5D89-2F6C-CA4FEBF961DA}"/>
              </a:ext>
            </a:extLst>
          </p:cNvPr>
          <p:cNvSpPr txBox="1"/>
          <p:nvPr/>
        </p:nvSpPr>
        <p:spPr>
          <a:xfrm>
            <a:off x="755201" y="1065583"/>
            <a:ext cx="106815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sz="2000" dirty="0">
                <a:solidFill>
                  <a:prstClr val="black"/>
                </a:solidFill>
                <a:latin typeface="Fira Sans" panose="020B0503050000020004" pitchFamily="34" charset="0"/>
              </a:rPr>
              <a:t>Za podešavanje MFCC bloka, ostavljene su podrazumevane vrednosti parametara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sz="2000" dirty="0">
                <a:solidFill>
                  <a:prstClr val="black"/>
                </a:solidFill>
                <a:latin typeface="Fira Sans" panose="020B0503050000020004" pitchFamily="34" charset="0"/>
              </a:rPr>
              <a:t>Važno je napomenuti da je u ovom projektu postupak ekstrakcije fičera vremenski nazahtevniji – čak 174 ms, dok recimo izvršavanje klasifikatora traje samo 4 ms.</a:t>
            </a:r>
            <a:endParaRPr kumimoji="0" lang="sr-Latn-RS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" panose="020B05030500000200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B2E50-251C-7EF2-9FAD-848B3E6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59" y="2367245"/>
            <a:ext cx="3678664" cy="4370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3E4CA-A4E2-D391-5F3D-63DFD77CF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86" y="2367245"/>
            <a:ext cx="3691550" cy="436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E4352-FFC0-5CC4-19B1-57E50E85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7E2-9312-4D84-21C5-AF4A92D3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8170"/>
            <a:ext cx="10972800" cy="642000"/>
          </a:xfrm>
        </p:spPr>
        <p:txBody>
          <a:bodyPr>
            <a:normAutofit/>
          </a:bodyPr>
          <a:lstStyle/>
          <a:p>
            <a:pPr algn="ctr"/>
            <a:r>
              <a:rPr lang="sr-Latn-R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Edge Impulse – Classifier</a:t>
            </a:r>
            <a:endParaRPr lang="en-US" sz="4000" b="1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  <p:cxnSp>
        <p:nvCxnSpPr>
          <p:cNvPr id="9" name="Google Shape;1946;p42">
            <a:extLst>
              <a:ext uri="{FF2B5EF4-FFF2-40B4-BE49-F238E27FC236}">
                <a16:creationId xmlns:a16="http://schemas.microsoft.com/office/drawing/2014/main" id="{CD661453-4D3A-C58E-621D-8A565197F805}"/>
              </a:ext>
            </a:extLst>
          </p:cNvPr>
          <p:cNvCxnSpPr/>
          <p:nvPr/>
        </p:nvCxnSpPr>
        <p:spPr>
          <a:xfrm>
            <a:off x="755200" y="982876"/>
            <a:ext cx="1068160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AB60AA13-A97A-DD6D-13F9-71F09D88A5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24224" y="6426337"/>
            <a:ext cx="1041834" cy="43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Fira Sans Extra Condensed" panose="020B05030500000200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>
                <a:solidFill>
                  <a:srgbClr val="629DD1">
                    <a:lumMod val="50000"/>
                  </a:srgbClr>
                </a:solidFill>
              </a:rPr>
              <a:t>8</a:t>
            </a: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/19</a:t>
            </a:r>
          </a:p>
        </p:txBody>
      </p:sp>
      <p:cxnSp>
        <p:nvCxnSpPr>
          <p:cNvPr id="10" name="Google Shape;1946;p42">
            <a:extLst>
              <a:ext uri="{FF2B5EF4-FFF2-40B4-BE49-F238E27FC236}">
                <a16:creationId xmlns:a16="http://schemas.microsoft.com/office/drawing/2014/main" id="{E664CFB8-7E02-6F43-6C7B-40776C562F19}"/>
              </a:ext>
            </a:extLst>
          </p:cNvPr>
          <p:cNvCxnSpPr/>
          <p:nvPr/>
        </p:nvCxnSpPr>
        <p:spPr>
          <a:xfrm>
            <a:off x="442623" y="1749617"/>
            <a:ext cx="10681600" cy="0"/>
          </a:xfrm>
          <a:prstGeom prst="straightConnector1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02669A-1A71-5D89-2F6C-CA4FEBF961DA}"/>
              </a:ext>
            </a:extLst>
          </p:cNvPr>
          <p:cNvSpPr txBox="1"/>
          <p:nvPr/>
        </p:nvSpPr>
        <p:spPr>
          <a:xfrm>
            <a:off x="755199" y="1098095"/>
            <a:ext cx="10681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Na slajdu su prikazani struktura upotrebljene neuronske mreže, kao i rezultati kalsifikacije nad podacima za treniranje</a:t>
            </a:r>
            <a:endParaRPr kumimoji="0" lang="sr-Latn-R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" panose="020B05030500000200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9C443-B853-F218-2B4B-98967A29C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226" r="2420" b="1"/>
          <a:stretch/>
        </p:blipFill>
        <p:spPr>
          <a:xfrm>
            <a:off x="310973" y="1921199"/>
            <a:ext cx="3305987" cy="4338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7E8C7C-D72F-9719-D080-0DA013F5D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554" y="2375828"/>
            <a:ext cx="4628890" cy="35867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FF9EA8-E04A-D679-669C-D54BCADA2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786" y="2099816"/>
            <a:ext cx="3711534" cy="413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E4352-FFC0-5CC4-19B1-57E50E85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7E2-9312-4D84-21C5-AF4A92D3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8170"/>
            <a:ext cx="10972800" cy="642000"/>
          </a:xfrm>
        </p:spPr>
        <p:txBody>
          <a:bodyPr>
            <a:normAutofit/>
          </a:bodyPr>
          <a:lstStyle/>
          <a:p>
            <a:pPr algn="ctr"/>
            <a:r>
              <a:rPr lang="sr-Latn-R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Edge Impulse – Model testing</a:t>
            </a:r>
            <a:endParaRPr lang="en-US" sz="4000" b="1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  <p:cxnSp>
        <p:nvCxnSpPr>
          <p:cNvPr id="9" name="Google Shape;1946;p42">
            <a:extLst>
              <a:ext uri="{FF2B5EF4-FFF2-40B4-BE49-F238E27FC236}">
                <a16:creationId xmlns:a16="http://schemas.microsoft.com/office/drawing/2014/main" id="{CD661453-4D3A-C58E-621D-8A565197F805}"/>
              </a:ext>
            </a:extLst>
          </p:cNvPr>
          <p:cNvCxnSpPr/>
          <p:nvPr/>
        </p:nvCxnSpPr>
        <p:spPr>
          <a:xfrm>
            <a:off x="755200" y="982876"/>
            <a:ext cx="1068160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AB60AA13-A97A-DD6D-13F9-71F09D88A5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24224" y="6426337"/>
            <a:ext cx="1041834" cy="43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Fira Sans Extra Condensed" panose="020B05030500000200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>
                <a:solidFill>
                  <a:srgbClr val="629DD1">
                    <a:lumMod val="50000"/>
                  </a:srgbClr>
                </a:solidFill>
              </a:rPr>
              <a:t>9</a:t>
            </a: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50000"/>
                  </a:srgbClr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/19</a:t>
            </a:r>
          </a:p>
        </p:txBody>
      </p:sp>
      <p:cxnSp>
        <p:nvCxnSpPr>
          <p:cNvPr id="10" name="Google Shape;1946;p42">
            <a:extLst>
              <a:ext uri="{FF2B5EF4-FFF2-40B4-BE49-F238E27FC236}">
                <a16:creationId xmlns:a16="http://schemas.microsoft.com/office/drawing/2014/main" id="{E664CFB8-7E02-6F43-6C7B-40776C562F19}"/>
              </a:ext>
            </a:extLst>
          </p:cNvPr>
          <p:cNvCxnSpPr/>
          <p:nvPr/>
        </p:nvCxnSpPr>
        <p:spPr>
          <a:xfrm>
            <a:off x="442623" y="1749617"/>
            <a:ext cx="10681600" cy="0"/>
          </a:xfrm>
          <a:prstGeom prst="straightConnector1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02669A-1A71-5D89-2F6C-CA4FEBF961DA}"/>
              </a:ext>
            </a:extLst>
          </p:cNvPr>
          <p:cNvSpPr txBox="1"/>
          <p:nvPr/>
        </p:nvSpPr>
        <p:spPr>
          <a:xfrm>
            <a:off x="834368" y="1131990"/>
            <a:ext cx="106815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Rezultati modela mašinskog učenja nad test podacima prikazani na slajdu</a:t>
            </a:r>
            <a:endParaRPr kumimoji="0" lang="sr-Latn-R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" panose="020B0503050000020004" pitchFamily="34" charset="0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sz="2000" dirty="0">
                <a:solidFill>
                  <a:prstClr val="black"/>
                </a:solidFill>
                <a:latin typeface="Fira Sans" panose="020B0503050000020004" pitchFamily="34" charset="0"/>
              </a:rPr>
              <a:t>Model je i nad nepoznatim podacima pokazao dobre rezulate – gotovo 92%</a:t>
            </a:r>
            <a:endParaRPr kumimoji="0" lang="sr-Latn-R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" panose="020B05030500000200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6B1A0-C4AB-3616-CDA0-EF7C1BC69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8"/>
          <a:stretch/>
        </p:blipFill>
        <p:spPr>
          <a:xfrm>
            <a:off x="1036808" y="2109741"/>
            <a:ext cx="10118383" cy="420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3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20201</TotalTime>
  <Words>649</Words>
  <Application>Microsoft Office PowerPoint</Application>
  <PresentationFormat>Widescreen</PresentationFormat>
  <Paragraphs>68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Fira Sans</vt:lpstr>
      <vt:lpstr>Fira Sans Condensed SemiBold</vt:lpstr>
      <vt:lpstr>Fira Sans Extra Condensed</vt:lpstr>
      <vt:lpstr>Retrospect</vt:lpstr>
      <vt:lpstr>  UBIQUITOUS COMPUTING</vt:lpstr>
      <vt:lpstr>Korišćen hardver – Arduino Nano 33 BLE Sense</vt:lpstr>
      <vt:lpstr>Korišćene tehnologije</vt:lpstr>
      <vt:lpstr>Prikupljanje podataka </vt:lpstr>
      <vt:lpstr>Edge Impulse – Data Acquisition</vt:lpstr>
      <vt:lpstr>Edge Impulse – Impulse design</vt:lpstr>
      <vt:lpstr>Edge Impulse – MFCC</vt:lpstr>
      <vt:lpstr>Edge Impulse – Classifier</vt:lpstr>
      <vt:lpstr>Edge Impulse – Model testing</vt:lpstr>
      <vt:lpstr>Edge Impulse – Deployment to Arduino</vt:lpstr>
      <vt:lpstr>Arduino aplikacija</vt:lpstr>
      <vt:lpstr>Arduino aplikacija</vt:lpstr>
      <vt:lpstr>Arduino aplikacija</vt:lpstr>
      <vt:lpstr>Arduino aplikacija – komanda „hello“</vt:lpstr>
      <vt:lpstr>Arduino aplikacija – nakon komande „hello“</vt:lpstr>
      <vt:lpstr>Arduino aplikacija – komanda „stop“</vt:lpstr>
      <vt:lpstr>Demonstracija rada aplikacije</vt:lpstr>
      <vt:lpstr>Demonstracija rada aplikacije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Zarko Cojbasic</dc:creator>
  <cp:lastModifiedBy>Zarko Cojbasic</cp:lastModifiedBy>
  <cp:revision>173</cp:revision>
  <dcterms:created xsi:type="dcterms:W3CDTF">2023-12-01T09:53:09Z</dcterms:created>
  <dcterms:modified xsi:type="dcterms:W3CDTF">2024-06-18T18:25:10Z</dcterms:modified>
</cp:coreProperties>
</file>